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1.jpg" ContentType="image/unknown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61"/>
  </p:notesMasterIdLst>
  <p:sldIdLst>
    <p:sldId id="285" r:id="rId2"/>
    <p:sldId id="256" r:id="rId3"/>
    <p:sldId id="290" r:id="rId4"/>
    <p:sldId id="257" r:id="rId5"/>
    <p:sldId id="292" r:id="rId6"/>
    <p:sldId id="293" r:id="rId7"/>
    <p:sldId id="294" r:id="rId8"/>
    <p:sldId id="295" r:id="rId9"/>
    <p:sldId id="297" r:id="rId10"/>
    <p:sldId id="298" r:id="rId11"/>
    <p:sldId id="299" r:id="rId12"/>
    <p:sldId id="300" r:id="rId13"/>
    <p:sldId id="291" r:id="rId14"/>
    <p:sldId id="258" r:id="rId15"/>
    <p:sldId id="287" r:id="rId16"/>
    <p:sldId id="288" r:id="rId17"/>
    <p:sldId id="28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5" r:id="rId32"/>
    <p:sldId id="316" r:id="rId33"/>
    <p:sldId id="296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6" r:id="rId60"/>
  </p:sldIdLst>
  <p:sldSz cx="9144000" cy="5143500" type="screen16x9"/>
  <p:notesSz cx="6858000" cy="9144000"/>
  <p:embeddedFontLst>
    <p:embeddedFont>
      <p:font typeface="Aviny" panose="020B0506030804020204" pitchFamily="34" charset="-78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Kulim Park" panose="020B0604020202020204" charset="0"/>
      <p:regular r:id="rId67"/>
      <p:bold r:id="rId68"/>
      <p:italic r:id="rId69"/>
      <p:boldItalic r:id="rId70"/>
    </p:embeddedFont>
    <p:embeddedFont>
      <p:font typeface="Kulim Park Light" panose="020B0604020202020204" charset="0"/>
      <p:regular r:id="rId71"/>
      <p:bold r:id="rId72"/>
      <p:italic r:id="rId73"/>
      <p:boldItalic r:id="rId74"/>
    </p:embeddedFont>
    <p:embeddedFont>
      <p:font typeface="Montserrat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624F0312-314F-452B-A71A-FB52E7FA6DC2}">
          <p14:sldIdLst>
            <p14:sldId id="285"/>
            <p14:sldId id="256"/>
            <p14:sldId id="290"/>
            <p14:sldId id="257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291"/>
            <p14:sldId id="258"/>
            <p14:sldId id="287"/>
            <p14:sldId id="288"/>
            <p14:sldId id="28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B2B"/>
    <a:srgbClr val="C10360"/>
    <a:srgbClr val="7B146C"/>
    <a:srgbClr val="BA055E"/>
    <a:srgbClr val="FFFFFF"/>
    <a:srgbClr val="FDBD31"/>
    <a:srgbClr val="E62A2B"/>
    <a:srgbClr val="EA7231"/>
    <a:srgbClr val="F6F4C4"/>
    <a:srgbClr val="ECB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B7BD1C-F54C-4534-A909-44603E2DE659}">
  <a:tblStyle styleId="{A2B7BD1C-F54C-4534-A909-44603E2DE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86" autoAdjust="0"/>
  </p:normalViewPr>
  <p:slideViewPr>
    <p:cSldViewPr snapToGrid="0">
      <p:cViewPr varScale="1">
        <p:scale>
          <a:sx n="89" d="100"/>
          <a:sy n="89" d="100"/>
        </p:scale>
        <p:origin x="84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63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93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49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07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69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4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8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1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4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5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1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91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88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259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365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560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5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69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816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68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6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10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7cb00e2f6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7cb00e2f6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4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5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09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31" name="Google Shape;131;p13"/>
            <p:cNvSpPr/>
            <p:nvPr/>
          </p:nvSpPr>
          <p:spPr>
            <a:xfrm>
              <a:off x="7448736" y="0"/>
              <a:ext cx="1695764" cy="2915696"/>
            </a:xfrm>
            <a:custGeom>
              <a:avLst/>
              <a:gdLst/>
              <a:ahLst/>
              <a:cxnLst/>
              <a:rect l="l" t="t" r="r" b="b"/>
              <a:pathLst>
                <a:path w="650341" h="1112861" extrusionOk="0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0" y="2610500"/>
              <a:ext cx="1994013" cy="2541528"/>
            </a:xfrm>
            <a:custGeom>
              <a:avLst/>
              <a:gdLst/>
              <a:ahLst/>
              <a:cxnLst/>
              <a:rect l="l" t="t" r="r" b="b"/>
              <a:pathLst>
                <a:path w="764722" h="970049" extrusionOk="0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692032" y="0"/>
              <a:ext cx="1452406" cy="2617388"/>
            </a:xfrm>
            <a:custGeom>
              <a:avLst/>
              <a:gdLst/>
              <a:ahLst/>
              <a:cxnLst/>
              <a:rect l="l" t="t" r="r" b="b"/>
              <a:pathLst>
                <a:path w="557011" h="999003" extrusionOk="0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0" y="2756070"/>
              <a:ext cx="1616827" cy="2395888"/>
            </a:xfrm>
            <a:custGeom>
              <a:avLst/>
              <a:gdLst/>
              <a:ahLst/>
              <a:cxnLst/>
              <a:rect l="l" t="t" r="r" b="b"/>
              <a:pathLst>
                <a:path w="620068" h="914461" extrusionOk="0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879130" y="0"/>
              <a:ext cx="1265261" cy="1852036"/>
            </a:xfrm>
            <a:custGeom>
              <a:avLst/>
              <a:gdLst/>
              <a:ahLst/>
              <a:cxnLst/>
              <a:rect l="l" t="t" r="r" b="b"/>
              <a:pathLst>
                <a:path w="485239" h="706884" extrusionOk="0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0" y="2919658"/>
              <a:ext cx="1258526" cy="2232214"/>
            </a:xfrm>
            <a:custGeom>
              <a:avLst/>
              <a:gdLst/>
              <a:ahLst/>
              <a:cxnLst/>
              <a:rect l="l" t="t" r="r" b="b"/>
              <a:pathLst>
                <a:path w="482656" h="851990" extrusionOk="0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089575" y="0"/>
              <a:ext cx="1054762" cy="1217967"/>
            </a:xfrm>
            <a:custGeom>
              <a:avLst/>
              <a:gdLst/>
              <a:ahLst/>
              <a:cxnLst/>
              <a:rect l="l" t="t" r="r" b="b"/>
              <a:pathLst>
                <a:path w="404511" h="464873" extrusionOk="0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0" y="3209153"/>
              <a:ext cx="1067917" cy="1942573"/>
            </a:xfrm>
            <a:custGeom>
              <a:avLst/>
              <a:gdLst/>
              <a:ahLst/>
              <a:cxnLst/>
              <a:rect l="l" t="t" r="r" b="b"/>
              <a:pathLst>
                <a:path w="409556" h="741440" extrusionOk="0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338976" y="0"/>
              <a:ext cx="805298" cy="1045498"/>
            </a:xfrm>
            <a:custGeom>
              <a:avLst/>
              <a:gdLst/>
              <a:ahLst/>
              <a:cxnLst/>
              <a:rect l="l" t="t" r="r" b="b"/>
              <a:pathLst>
                <a:path w="308839" h="399045" extrusionOk="0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0" y="3473794"/>
              <a:ext cx="731962" cy="1677798"/>
            </a:xfrm>
            <a:custGeom>
              <a:avLst/>
              <a:gdLst/>
              <a:ahLst/>
              <a:cxnLst/>
              <a:rect l="l" t="t" r="r" b="b"/>
              <a:pathLst>
                <a:path w="280714" h="640381" extrusionOk="0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556976" y="0"/>
              <a:ext cx="369694" cy="131794"/>
            </a:xfrm>
            <a:custGeom>
              <a:avLst/>
              <a:gdLst/>
              <a:ahLst/>
              <a:cxnLst/>
              <a:rect l="l" t="t" r="r" b="b"/>
              <a:pathLst>
                <a:path w="141781" h="50303" extrusionOk="0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0" y="4839027"/>
              <a:ext cx="326660" cy="311874"/>
            </a:xfrm>
            <a:custGeom>
              <a:avLst/>
              <a:gdLst/>
              <a:ahLst/>
              <a:cxnLst/>
              <a:rect l="l" t="t" r="r" b="b"/>
              <a:pathLst>
                <a:path w="125277" h="119036" extrusionOk="0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96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ponies/Kulim-Park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99D5F-A76E-4C1D-AB95-E66DDB0BDB11}"/>
              </a:ext>
            </a:extLst>
          </p:cNvPr>
          <p:cNvSpPr txBox="1"/>
          <p:nvPr/>
        </p:nvSpPr>
        <p:spPr>
          <a:xfrm>
            <a:off x="2433433" y="1775638"/>
            <a:ext cx="427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CB032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6000" dirty="0">
              <a:solidFill>
                <a:srgbClr val="ECB032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0D738-27F5-44C9-B820-345EA4E70F6D}"/>
              </a:ext>
            </a:extLst>
          </p:cNvPr>
          <p:cNvSpPr txBox="1"/>
          <p:nvPr/>
        </p:nvSpPr>
        <p:spPr>
          <a:xfrm>
            <a:off x="2212218" y="2938955"/>
            <a:ext cx="471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ای از : حسین اسماعیلی، علی احمدی و یوسف سیاه منصوری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3EA63-96FD-4699-811E-10EFA2F7E0D6}"/>
              </a:ext>
            </a:extLst>
          </p:cNvPr>
          <p:cNvSpPr txBox="1"/>
          <p:nvPr/>
        </p:nvSpPr>
        <p:spPr>
          <a:xfrm>
            <a:off x="3436110" y="3486719"/>
            <a:ext cx="2271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A72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استاد : سرکار خانم عالیه عهدی</a:t>
            </a:r>
            <a:endParaRPr lang="en-US" sz="2000" dirty="0">
              <a:solidFill>
                <a:srgbClr val="EA72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B008D-7A37-4579-B37C-E01E09194A6D}"/>
              </a:ext>
            </a:extLst>
          </p:cNvPr>
          <p:cNvSpPr txBox="1"/>
          <p:nvPr/>
        </p:nvSpPr>
        <p:spPr>
          <a:xfrm>
            <a:off x="2696324" y="588334"/>
            <a:ext cx="375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نام خداوند شعرو غزل        خداوند روزی ده بی مثل</a:t>
            </a:r>
            <a:endParaRPr lang="en-US" sz="20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24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EAD991-7055-4250-B92C-448AB8D21ABE}"/>
              </a:ext>
            </a:extLst>
          </p:cNvPr>
          <p:cNvSpPr txBox="1"/>
          <p:nvPr/>
        </p:nvSpPr>
        <p:spPr>
          <a:xfrm>
            <a:off x="331821" y="0"/>
            <a:ext cx="5134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2C0D0-EDCF-4D6B-A985-DDFC00434977}"/>
              </a:ext>
            </a:extLst>
          </p:cNvPr>
          <p:cNvSpPr txBox="1"/>
          <p:nvPr/>
        </p:nvSpPr>
        <p:spPr>
          <a:xfrm>
            <a:off x="-188307" y="2242127"/>
            <a:ext cx="686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سامانه های الکترونیکی بسیاری استفاده می گردد. نکته قابل توجه در طراحی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بیمارستانهای هوشمند ایجاد قابلیت ارتباط ما بین سیستمهای الکترونیکی مختلف نصب شده در یک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می باشد. سیستمهای مختلف الکترونیکی مورد استفاده در یک بیمارستان هوشمند به شرح زیر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 باشند.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207272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1015663" y="846170"/>
            <a:ext cx="6517252" cy="429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یکپارچه مدیریت اتاق عمل 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دوربین مداربسته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CCTV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تردد (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ACCESS CONTROL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حفاظت پیرامونی(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INTRUDER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اعلام و اطفاء حریق(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FIRE ALARM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پیجینگ مرکزی و یا محلی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PAGING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اطلاع رسانی و سرگرمی بیماران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PES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معاینه از راه دور از طریق ویدئو کنفرانس(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VIDEO/DATA CONFERENCE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پیشرفته ارتباط با پرستار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NURSE CALL STATION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کمک ناوبری فرود هلیکوپتر بر روی بام بیمارستان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NDB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algn="r">
              <a:buClr>
                <a:srgbClr val="FDBD31"/>
              </a:buClr>
            </a:pPr>
            <a:endParaRPr lang="en-US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416B9-2739-4308-BA44-73D851B8EFDC}"/>
              </a:ext>
            </a:extLst>
          </p:cNvPr>
          <p:cNvSpPr/>
          <p:nvPr/>
        </p:nvSpPr>
        <p:spPr>
          <a:xfrm>
            <a:off x="-21360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سرگرمی بیمار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(PES)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Patient Entertainment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3313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DCF371-DBA3-44D6-810B-B4AF378446E2}"/>
              </a:ext>
            </a:extLst>
          </p:cNvPr>
          <p:cNvSpPr txBox="1"/>
          <p:nvPr/>
        </p:nvSpPr>
        <p:spPr>
          <a:xfrm>
            <a:off x="495011" y="0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الکترونیکی بیمارستان و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اتاق عمل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36AB2-DC24-4C8F-B42F-71C11F83CD1A}"/>
              </a:ext>
            </a:extLst>
          </p:cNvPr>
          <p:cNvSpPr txBox="1"/>
          <p:nvPr/>
        </p:nvSpPr>
        <p:spPr>
          <a:xfrm>
            <a:off x="973134" y="888700"/>
            <a:ext cx="6517252" cy="397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موقعیت یابی پرستاران، پزشکان و بیماران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RTLS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تجهیزات بیمارستان بر اساس تکنولوژی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مدیریت مصرف داروها در بیمارستان بر اساس 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RFID</a:t>
            </a: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برق اضطراری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UPS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ساعت مرکزی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نوبت دهی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سیستمهای کنترل ناوگان آمبولانسی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AVL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داروخانه رباتیک هوشمند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انتقال دارو، نمونه ها و یا فراورده های خونی (</a:t>
            </a:r>
            <a:r>
              <a:rPr lang="en-US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PTS</a:t>
            </a: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)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DBD31"/>
              </a:buClr>
              <a:buFont typeface="+mj-lt"/>
              <a:buAutoNum type="arabicPeriod" startAt="11"/>
            </a:pPr>
            <a:r>
              <a:rPr lang="fa-IR" sz="1800" dirty="0">
                <a:solidFill>
                  <a:srgbClr val="BA055E"/>
                </a:solidFill>
                <a:effectLst/>
                <a:latin typeface="Aviny" panose="020B0506030804020204" pitchFamily="34" charset="-78"/>
                <a:ea typeface="Calibri" panose="020F0502020204030204" pitchFamily="34" charset="0"/>
                <a:cs typeface="Aviny" panose="020B0506030804020204" pitchFamily="34" charset="-78"/>
              </a:rPr>
              <a:t>سامانه مدیریت پارکینگ بیمارستان</a:t>
            </a:r>
            <a:endParaRPr lang="en-US" sz="1800" dirty="0">
              <a:solidFill>
                <a:srgbClr val="BA055E"/>
              </a:solidFill>
              <a:effectLst/>
              <a:latin typeface="Aviny" panose="020B0506030804020204" pitchFamily="34" charset="-78"/>
              <a:ea typeface="Calibri" panose="020F0502020204030204" pitchFamily="34" charset="0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44103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442721" y="10633"/>
            <a:ext cx="42899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کاربرد تگ های 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هوشمند سازی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021416-E426-4385-BB3B-608AD4904936}"/>
              </a:ext>
            </a:extLst>
          </p:cNvPr>
          <p:cNvSpPr/>
          <p:nvPr/>
        </p:nvSpPr>
        <p:spPr>
          <a:xfrm>
            <a:off x="-171074" y="108785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شناسایی با امواج رادیویی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(RFID)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Radio-frequency Identification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-104342" y="1893521"/>
            <a:ext cx="5998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به محض این که بیمار به بخش پذیرش بیمارستان مراجعه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می کند و مقدمات لازم برای بستری و درمان بیمار فراهم می شود با استفاده از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تگ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RFID </a:t>
            </a: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که به صورت دستبند ارائه می شود، بیمار در تمام قسمت های این مرکز درمانی تحت کنترل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مراقبت قرار می گیرد.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برخلاف بیمارستان های معمولی در این بیمارستان از سیم ها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کابل هایی که به نظر می رسد باید جزو جدایی ناپذیر تجهیزات و امکانات پزشکی باشد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همچنین اسناد و مدارک کاغذی و حتی فیلم های رادیولوژی که استفاده از آنها در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تشخیص بیماری ها قدمتی دیرینه دارد، هیچ نشانی پیدا نمی کنید.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66BA-5E55-47BB-B9D8-ECEEB4A4C98A}"/>
              </a:ext>
            </a:extLst>
          </p:cNvPr>
          <p:cNvSpPr txBox="1"/>
          <p:nvPr/>
        </p:nvSpPr>
        <p:spPr>
          <a:xfrm>
            <a:off x="93027" y="4087548"/>
            <a:ext cx="6811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اغلب کارها و امور مربوط به بیماران از پذیرش تا بستری و تشخیص و درمان از طریق کارمندان رباتیک و بدون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به پیگیری های مکرر به صورت خودکار انجام می شود.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222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2432" t="-181" b="181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D3ED2-671D-4F4F-A031-639862669471}"/>
              </a:ext>
            </a:extLst>
          </p:cNvPr>
          <p:cNvSpPr txBox="1"/>
          <p:nvPr/>
        </p:nvSpPr>
        <p:spPr>
          <a:xfrm>
            <a:off x="0" y="1312288"/>
            <a:ext cx="3966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احضار پرستار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Nurse Call)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) در حالت کلی به فراخواندن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واحد پرستاری به قسمت یا بخشی از ساختمان درمانگاه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(بیمارستان، مطب و…) گفته می‌شود. یکی از راهکارهای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هوشمند سازی بیمارستان‌ها نصب و راه اندازی تجهیزات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سیستم احضار پرستار و سامانه اعلام کد اضطراری بیمارستان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می‌باشد.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69D97-1680-48B9-B848-5F7CA94E9181}"/>
              </a:ext>
            </a:extLst>
          </p:cNvPr>
          <p:cNvSpPr txBox="1"/>
          <p:nvPr/>
        </p:nvSpPr>
        <p:spPr>
          <a:xfrm>
            <a:off x="-106619" y="3086240"/>
            <a:ext cx="39934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احضار پرستار در حالت کلی به فراخواندن واحد پرستاری به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قسمت یا بخشی از ساختمان درمانگاه (بیمارستان، مطب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و…)  گفته می‌شود. این سیستم در کنسول بالاسری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تخت بیمار قرار می‌گیرد.این سیستم به بیماران اجازه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می‌دهد درخواست‌های رسیدگی، بهداشتی و … خود را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از راه دور با پرستار یا سایر کارکنان حاضر در درمانگاه در میان</a:t>
            </a: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بگذارند.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7099" r="29743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62E3D-679D-408E-B367-E114827D17A1}"/>
              </a:ext>
            </a:extLst>
          </p:cNvPr>
          <p:cNvSpPr txBox="1"/>
          <p:nvPr/>
        </p:nvSpPr>
        <p:spPr>
          <a:xfrm>
            <a:off x="-76688" y="1265274"/>
            <a:ext cx="395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هنگامی که دکمه احضار پرستار فشار داده می‌شود،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درخواست وی به دستگاه مرکزی مستقر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انتقال داده شده و به پرستاران حاضر در ایستگاه پرستاری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استفاده از آلارم و چراغ چشمک زن هشدار می‌دهد و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پرستار یا دستیار پرستار به احضارهای دریافتی رسیدگی می‌کنند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2D953-A100-4A93-9A4A-8AACF4EB732F}"/>
              </a:ext>
            </a:extLst>
          </p:cNvPr>
          <p:cNvSpPr txBox="1"/>
          <p:nvPr/>
        </p:nvSpPr>
        <p:spPr>
          <a:xfrm>
            <a:off x="-25392" y="2817627"/>
            <a:ext cx="39052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 جهت استفاده مراکز درمانی و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هایی که علاوه بر احضار پرستار نیاز به نمایش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خودکار اطلاعات بیمار اعم از نام و نام خانوادگی،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نوع بیماری ، تاریخ بستری ، پزشک معالج و .. نیز دارند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طراحی و پیاده سازی شده است.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253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47687" t="-667" r="11468" b="-667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184132" y="0"/>
            <a:ext cx="395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احضار پرستار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79B8E-609A-400F-8A6E-D05E47DECA22}"/>
              </a:ext>
            </a:extLst>
          </p:cNvPr>
          <p:cNvSpPr txBox="1"/>
          <p:nvPr/>
        </p:nvSpPr>
        <p:spPr>
          <a:xfrm>
            <a:off x="-112334" y="1244010"/>
            <a:ext cx="400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نیاز اکثر مراکز درمانی به جایگزینی یادداشت اطلاعات بیمار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 روی تخته وایت برد با سیستم هوشمندی که به صورت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خودکار اطلاعات را نمایش دهد.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 نمایشگر ۵ اینچ به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صورت اتوماتیک و با اتصال به سیستم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مرکز، اطلاعات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 را نمایش می دهد.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3EDED-A6DD-47D9-9358-0C525D1D1D5F}"/>
              </a:ext>
            </a:extLst>
          </p:cNvPr>
          <p:cNvSpPr txBox="1"/>
          <p:nvPr/>
        </p:nvSpPr>
        <p:spPr>
          <a:xfrm>
            <a:off x="-61302" y="3186383"/>
            <a:ext cx="39036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استانداردهای دیگر احضار پرستار فناوری بیمارستانی اعم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کلید زیربالشتی، چراغ سردری، کلید کششی،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صوتی دوطرفه با ایستگاه پرستاری ،کلید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CPR </a:t>
            </a: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این سیستم موجود می باشد.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سنسور های دما،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دود، حرکت و کنترل تردد به صورت  ماژولار در این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سیستم یکپارچه می شوند.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EC0593-E6D5-45F7-8702-012E67316EB1}"/>
              </a:ext>
            </a:extLst>
          </p:cNvPr>
          <p:cNvSpPr/>
          <p:nvPr/>
        </p:nvSpPr>
        <p:spPr>
          <a:xfrm>
            <a:off x="-288035" y="2571750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بیمارستان 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(HIS)</a:t>
            </a:r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endParaRPr lang="en-US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Hospital  information system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7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F9C9A-DD89-4987-8350-36CFEB40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6688" y="116958"/>
            <a:ext cx="3955312" cy="2591412"/>
          </a:xfrm>
          <a:prstGeom prst="round2Diag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2F59E-4B9C-4F5E-949F-BD36FED92C42}"/>
              </a:ext>
            </a:extLst>
          </p:cNvPr>
          <p:cNvSpPr txBox="1"/>
          <p:nvPr/>
        </p:nvSpPr>
        <p:spPr>
          <a:xfrm>
            <a:off x="4572000" y="2571750"/>
            <a:ext cx="3417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اندازه گیری فعالیت های پرستاران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رضایتمندی بیماران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ضبط و پیگیری مکالمات</a:t>
            </a:r>
          </a:p>
          <a:p>
            <a:pPr marL="285750" indent="-285750" algn="r" rtl="1">
              <a:buClr>
                <a:srgbClr val="E62A2B"/>
              </a:buClr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یکپارچه با ابزارهای همراه مانند موبایل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732B8-99BF-4A6C-A1CC-73AC6C801C28}"/>
              </a:ext>
            </a:extLst>
          </p:cNvPr>
          <p:cNvSpPr txBox="1"/>
          <p:nvPr/>
        </p:nvSpPr>
        <p:spPr>
          <a:xfrm>
            <a:off x="2444611" y="3895189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بر روی کابل کشی استاندارد بیمارستان تحت پروتکل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TCP/IP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 میکند</a:t>
            </a:r>
          </a:p>
          <a:p>
            <a:pPr marL="342900" indent="-342900" algn="r" rtl="1">
              <a:buClr>
                <a:srgbClr val="BA055E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زیر ساخت اینترنت اشیاء بر روی این سیستم وجود دارد</a:t>
            </a:r>
          </a:p>
        </p:txBody>
      </p:sp>
    </p:spTree>
    <p:extLst>
      <p:ext uri="{BB962C8B-B14F-4D97-AF65-F5344CB8AC3E}">
        <p14:creationId xmlns:p14="http://schemas.microsoft.com/office/powerpoint/2010/main" val="191436616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30005" t="-2870" r="22635" b="2870"/>
          <a:stretch/>
        </p:blipFill>
        <p:spPr>
          <a:xfrm>
            <a:off x="4821786" y="-144966"/>
            <a:ext cx="4389120" cy="5266999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974412" y="0"/>
            <a:ext cx="23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تلفن تحت شبکه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9BE2-2B85-4D18-AF40-F8F9DB675A59}"/>
              </a:ext>
            </a:extLst>
          </p:cNvPr>
          <p:cNvSpPr txBox="1"/>
          <p:nvPr/>
        </p:nvSpPr>
        <p:spPr>
          <a:xfrm>
            <a:off x="-3595484" y="914399"/>
            <a:ext cx="74844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کابل کشی های شبکه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 تلفنی بسیار بیشتر از جمله کیفیت صدای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HD،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مکالمات و مانیتورینگ آنها به صورت آنلاین از داخل و یا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بیرون شبکه ، امکان انتقال داخلی ها و جابجایی آنها به آسانی و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تنها با جابجایی گوشی تلفن ، دفترچه تلفن مرکزی، نشان دادن نام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مشخصات هر داخلی در هنگام تماس و ...</a:t>
            </a: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اتصاال دو یا چند ساختمان و یا مرکز یک سازمان به هم تحت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پوشش یک شبکه تلفنی واحد</a:t>
            </a:r>
          </a:p>
          <a:p>
            <a:pPr algn="r" rtl="1"/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اتصال به شبکه تلفنی داخلی از طریق اینترنت که موجب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محسوس هزینه مکالمات شرکت ها و سازمان ها خواهد شد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اماکن استفاده از نرم افزارهای تلفنی روی کامپیوتر به عنوان یک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گوشی تلفن داخلی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نرم افزارهای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HIS، CRM ،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اتوماسیون و ... جهت ارائه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اطلاعات تلفنی و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SMS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مشتری یا بیمار</a:t>
            </a:r>
          </a:p>
          <a:p>
            <a:pPr algn="r" rtl="1"/>
            <a:r>
              <a:rPr lang="en-US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ارتباط تصویری داخلی و یا با بیرون مرکز</a:t>
            </a:r>
          </a:p>
        </p:txBody>
      </p:sp>
    </p:spTree>
    <p:extLst>
      <p:ext uri="{BB962C8B-B14F-4D97-AF65-F5344CB8AC3E}">
        <p14:creationId xmlns:p14="http://schemas.microsoft.com/office/powerpoint/2010/main" val="93197512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2B35A-CC95-434D-9117-8C762A8045F8}"/>
              </a:ext>
            </a:extLst>
          </p:cNvPr>
          <p:cNvSpPr txBox="1"/>
          <p:nvPr/>
        </p:nvSpPr>
        <p:spPr>
          <a:xfrm>
            <a:off x="-8921748" y="1050443"/>
            <a:ext cx="1506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توجه به برشمردن سامانه‌های مختلف الکترونیکی در بیمارستان‌های هوشمند باید گفت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بستر انتقال اطلاعات در بیمارستانهای هوشمند سامانه‌های ارتباطی می‌باشند و بدون وجود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سامانه‌های ارتباطی مناسب و کارا در بیمارستانها، هیچ یک از سامانه‌های مختلف نمی توانند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عملکرد مطلوبی داشته باشند. سامانه‌های ارتباطی مختلفی در بیمارستانهای هوشمند امروزی ایفای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نقش می‌نمایند که مهم ترین انها عبارتند از: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181A-40BE-49F3-9ABA-7FB287975697}"/>
              </a:ext>
            </a:extLst>
          </p:cNvPr>
          <p:cNvSpPr txBox="1"/>
          <p:nvPr/>
        </p:nvSpPr>
        <p:spPr>
          <a:xfrm>
            <a:off x="69934" y="0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سامانه‌های ارتباطی</a:t>
            </a:r>
            <a:r>
              <a:rPr lang="en-US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9A2B8-F616-41C2-8D93-4D994EC33799}"/>
              </a:ext>
            </a:extLst>
          </p:cNvPr>
          <p:cNvSpPr txBox="1"/>
          <p:nvPr/>
        </p:nvSpPr>
        <p:spPr>
          <a:xfrm>
            <a:off x="991690" y="3205908"/>
            <a:ext cx="3379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شبکه کامپیوتری </a:t>
            </a:r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(LAN/WAN &amp; WLAN)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تلفن مرکزی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ارتباطی بی سیم</a:t>
            </a:r>
          </a:p>
          <a:p>
            <a:pPr marL="285750" indent="-285750" algn="r" rtl="1">
              <a:buClr>
                <a:srgbClr val="FDBD31"/>
              </a:buClr>
              <a:buFont typeface="Wingdings" panose="05000000000000000000" pitchFamily="2" charset="2"/>
              <a:buChar char="ü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اطلاعات بیمارستان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A69685-5605-4AF2-8898-BEEB57B79406}"/>
              </a:ext>
            </a:extLst>
          </p:cNvPr>
          <p:cNvSpPr/>
          <p:nvPr/>
        </p:nvSpPr>
        <p:spPr>
          <a:xfrm>
            <a:off x="6945165" y="4093267"/>
            <a:ext cx="2584234" cy="998873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گسترده</a:t>
            </a:r>
          </a:p>
          <a:p>
            <a:pPr rtl="1"/>
            <a:r>
              <a:rPr lang="en-US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WLAN</a:t>
            </a:r>
            <a:r>
              <a:rPr lang="fa-IR" sz="1800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– شبکه محلی بی سیم</a:t>
            </a:r>
            <a:endParaRPr lang="en-US" sz="1800" dirty="0">
              <a:solidFill>
                <a:schemeClr val="tx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50978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906D2-4882-4A66-9D8C-EEC5F6D8C5EC}"/>
              </a:ext>
            </a:extLst>
          </p:cNvPr>
          <p:cNvSpPr txBox="1"/>
          <p:nvPr/>
        </p:nvSpPr>
        <p:spPr>
          <a:xfrm>
            <a:off x="842675" y="1556087"/>
            <a:ext cx="2460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بخش اول</a:t>
            </a:r>
            <a:endParaRPr lang="en-US" sz="6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DA8A0-8E52-4958-9E8C-C94427AF7CB1}"/>
              </a:ext>
            </a:extLst>
          </p:cNvPr>
          <p:cNvSpPr txBox="1"/>
          <p:nvPr/>
        </p:nvSpPr>
        <p:spPr>
          <a:xfrm>
            <a:off x="821836" y="2571750"/>
            <a:ext cx="248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دهنده</a:t>
            </a:r>
          </a:p>
          <a:p>
            <a:pPr algn="ctr" rtl="1"/>
            <a:r>
              <a:rPr lang="fa-IR" sz="3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حسین اسماعیلی</a:t>
            </a:r>
            <a:endParaRPr lang="en-US" sz="3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1100754" y="10633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تلفن مرکزی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F1D-70C6-428B-A301-BE8F178ECBD5}"/>
              </a:ext>
            </a:extLst>
          </p:cNvPr>
          <p:cNvSpPr txBox="1"/>
          <p:nvPr/>
        </p:nvSpPr>
        <p:spPr>
          <a:xfrm>
            <a:off x="0" y="1734033"/>
            <a:ext cx="5911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 هوشمند با توجه به وجود شبکه‌های کامپیوتری با قابلیت اطمینان زیاد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سعی می‌شود به منظور صرفه جویی در هزینه ها تا جای امکان از این بستر به منظور انتقال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دیتا استفاده شود به همین خاطر استفاده از سیتسمهای تلفن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IP BASE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بیمارستانهای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هوشمند امروزی متداول است علاوه بر این امکان برقراری ارتباطات اینترنتی صوت و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تصویری با خارج از بیمارستان با توجه به دسترسی بیماران به اینترنت پر سرعت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پذیر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است. علاوه امکان بر قراری ارتباطات صوت دو طرفه 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پیامهای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متنی به صورت بی سیم بین پرستاران و پزشکان بر روی بستر </a:t>
            </a:r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VOIP </a:t>
            </a:r>
          </a:p>
          <a:p>
            <a:pPr algn="just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پذیر شده است.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0" r="20000"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44901A-A973-467A-87BA-8043663CE655}"/>
              </a:ext>
            </a:extLst>
          </p:cNvPr>
          <p:cNvSpPr/>
          <p:nvPr/>
        </p:nvSpPr>
        <p:spPr>
          <a:xfrm>
            <a:off x="-256139" y="415600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انتقال صدا بر بستر شبکه</a:t>
            </a:r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(VoIP) </a:t>
            </a:r>
          </a:p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Voice over Internet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370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661F-0440-434F-BB1C-3FF9AE6FE312}"/>
              </a:ext>
            </a:extLst>
          </p:cNvPr>
          <p:cNvSpPr txBox="1"/>
          <p:nvPr/>
        </p:nvSpPr>
        <p:spPr>
          <a:xfrm>
            <a:off x="1437864" y="0"/>
            <a:ext cx="4825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مدیریت اطلاعات بیمارستان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(HIS- Hospital information system)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DA9E8-76F7-49A5-A771-0173BF0578F9}"/>
              </a:ext>
            </a:extLst>
          </p:cNvPr>
          <p:cNvSpPr txBox="1"/>
          <p:nvPr/>
        </p:nvSpPr>
        <p:spPr>
          <a:xfrm>
            <a:off x="-397395" y="982378"/>
            <a:ext cx="9541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 عنوان یکی از مهم ترین سامانه‌های مورد استفاده در پیاده سازی بیمارستان هوشمند تلقی می‌شود. کلیه اطلاعات سامانه‌های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مختلف بر اساس ارتباط با سوابق بیمار در این سیستم ذخیره شده و در مواقع مورد نیاز بازیابی می‌گردد. یک سیستم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با عملکرد مطلوب در حوزه عملکردی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کلیه بخشها و اجزا سازمان و علاوه بر آن در کلیه روند ها و سرویس‌های عملیاتی مورد نیاز در بیمارستان تاثیر گذار می‌باشد.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9DAAC-C96D-44C4-8AD7-ED713336055A}"/>
              </a:ext>
            </a:extLst>
          </p:cNvPr>
          <p:cNvSpPr txBox="1"/>
          <p:nvPr/>
        </p:nvSpPr>
        <p:spPr>
          <a:xfrm>
            <a:off x="3138028" y="2711302"/>
            <a:ext cx="24705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پرونده الکترونیکی پرستاری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اطلاعات پرسنلی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سیستم‌های کمک در تصمیم گیری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واژه شناسی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امنیتی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ارتباطی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دورا پزشکی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مدیریت منابع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40938-6BC9-4479-9C5F-AD74BB7FF149}"/>
              </a:ext>
            </a:extLst>
          </p:cNvPr>
          <p:cNvSpPr txBox="1"/>
          <p:nvPr/>
        </p:nvSpPr>
        <p:spPr>
          <a:xfrm>
            <a:off x="1836388" y="2202418"/>
            <a:ext cx="37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سرویس‌های مورد استفاده در 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HIS </a:t>
            </a:r>
            <a:r>
              <a:rPr lang="fa-IR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های هوشمند</a:t>
            </a:r>
            <a:r>
              <a:rPr lang="en-US" sz="18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7311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30184" r="3018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204971" y="0"/>
            <a:ext cx="3914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</a:p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02BAB-A84D-4AE6-A893-43C127C7CD39}"/>
              </a:ext>
            </a:extLst>
          </p:cNvPr>
          <p:cNvSpPr txBox="1"/>
          <p:nvPr/>
        </p:nvSpPr>
        <p:spPr>
          <a:xfrm>
            <a:off x="-84353" y="1200329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استفاده از انواع فناوری ها نظیر مادون قرمز،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کابل سنسور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منظور تشخیص ورود غیرمجاز به بیمارستان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6FC71-7B53-4A03-8986-FA32431D53F2}"/>
              </a:ext>
            </a:extLst>
          </p:cNvPr>
          <p:cNvSpPr txBox="1"/>
          <p:nvPr/>
        </p:nvSpPr>
        <p:spPr>
          <a:xfrm>
            <a:off x="-116413" y="1846660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اتصال به دوربین های مداربسته به منظور تعقیب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اتوماتیک موارد مشکوک و تشخیص چهره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0B027-9DF1-415E-B430-D3E511115A07}"/>
              </a:ext>
            </a:extLst>
          </p:cNvPr>
          <p:cNvSpPr txBox="1"/>
          <p:nvPr/>
        </p:nvSpPr>
        <p:spPr>
          <a:xfrm>
            <a:off x="111213" y="2492991"/>
            <a:ext cx="38234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ها، کلینیک، درمانگاه های عمومی و داروخانه ها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جمله مکان های مهم و حیاتی هستند که با حیات انسانها در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ارتباط هستند.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مسئولیت محافظت و نظارت بر بیماران،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داروها و تمام امکانات این مکان ها بر عهده سیستم های 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نظارت تصویری است تا بتوانند عملکرد کارکنان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وضعیت بیماران ، مراجعه کنند گان و اقوام بیمار را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بررسی نماید.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برترین مزیت استفاده ازسیستم های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نظارت تصویری در مراکز پزشکی ، مانیتورینگ کل محیط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برای تیم حفاظتی و مدیریت است .همچنین ایجاد امنیت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محافظت از بیماران، امنیت خاطر برای مدیریت و حراست، ارتقای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کارایی کارمندان و پرسنل مراکز پزشکی ، جلوگیری از مشاجره کارمندان و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مانیتورینگ شبانه روزی از دیگر مزایای این سیستم است.</a:t>
            </a:r>
          </a:p>
        </p:txBody>
      </p:sp>
    </p:spTree>
    <p:extLst>
      <p:ext uri="{BB962C8B-B14F-4D97-AF65-F5344CB8AC3E}">
        <p14:creationId xmlns:p14="http://schemas.microsoft.com/office/powerpoint/2010/main" val="1649466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8160" r="40640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204971" y="0"/>
            <a:ext cx="3914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</a:p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FE776-A246-4206-8038-B98F74C5ED7F}"/>
              </a:ext>
            </a:extLst>
          </p:cNvPr>
          <p:cNvSpPr txBox="1"/>
          <p:nvPr/>
        </p:nvSpPr>
        <p:spPr>
          <a:xfrm>
            <a:off x="-49694" y="1694587"/>
            <a:ext cx="4051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دوربین های امنیتی می توانند در مکان های مهم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از جمله ، ورودی، راهرو، مکان های اضطراری،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پذیرش، داروخانه و دیگر مکان ها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مورد استفاده قرار گیرند.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این دروبین ها باید دارای رزولوشن بالا و قابلیت زوم عالی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بوده تا بتوانند برخورد و تعامل بین بیمار و پرستاران و پزشکان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را مورد بررسی دقیق قرار دهند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84744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DA55C-F3DD-4E82-A9C1-7F0894E2DDBC}"/>
              </a:ext>
            </a:extLst>
          </p:cNvPr>
          <p:cNvSpPr txBox="1"/>
          <p:nvPr/>
        </p:nvSpPr>
        <p:spPr>
          <a:xfrm>
            <a:off x="235132" y="10633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حراست</a:t>
            </a:r>
            <a:r>
              <a:rPr lang="en-US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6CCBD-72A2-4A76-9751-8885AC20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56" r="10178"/>
          <a:stretch/>
        </p:blipFill>
        <p:spPr>
          <a:xfrm>
            <a:off x="6550740" y="935080"/>
            <a:ext cx="2382282" cy="2382282"/>
          </a:xfrm>
          <a:prstGeom prst="ellipse">
            <a:avLst/>
          </a:prstGeom>
          <a:effectLst>
            <a:outerShdw blurRad="152400" dir="21540000" algn="l" rotWithShape="0">
              <a:prstClr val="black">
                <a:alpha val="3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9DDA9-214B-41D8-B2EC-BAC07F0ED01E}"/>
              </a:ext>
            </a:extLst>
          </p:cNvPr>
          <p:cNvSpPr txBox="1"/>
          <p:nvPr/>
        </p:nvSpPr>
        <p:spPr>
          <a:xfrm>
            <a:off x="70021" y="1173182"/>
            <a:ext cx="51058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مانیتورینگ ازطریق موبایل و سیستم های اندروید،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IOS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تشخیص حرکت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زمانی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دائم و بدون وقفه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پوشش ناحیه خصوصی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ناپدید شدن تصویر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نفوذ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ورود فرد غیر مجاز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پیش از هشدار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ذخیره سازی از ۶ ماه تا دوسال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زوم دیجیتال واپتیکال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فعالیت صندوق دار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چهره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عملکرد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پلاک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شی گمشده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ضبط به صورت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raid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تا ۱۵دستگاه ضبط و سیستم نرم افزای مانیتورینگ این محیط نیز باید شامل</a:t>
            </a:r>
            <a:endParaRPr lang="en-US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امکان </a:t>
            </a:r>
            <a:r>
              <a:rPr lang="en-US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اینترنت، انتقال تصاویر از طریق اینترنت را دارا باشد.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30C5F-DD8A-42C4-B24E-B99422360FE4}"/>
              </a:ext>
            </a:extLst>
          </p:cNvPr>
          <p:cNvSpPr txBox="1"/>
          <p:nvPr/>
        </p:nvSpPr>
        <p:spPr>
          <a:xfrm>
            <a:off x="70021" y="765803"/>
            <a:ext cx="5035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بهترین گزینه برای انتخاب دوربین مناسب این مراکز دوربین هایی با قابلیت های زیر است :</a:t>
            </a:r>
            <a:endParaRPr lang="en-US" sz="16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B92C41-D955-4D17-BA6A-F5F970BDC0C1}"/>
              </a:ext>
            </a:extLst>
          </p:cNvPr>
          <p:cNvSpPr/>
          <p:nvPr/>
        </p:nvSpPr>
        <p:spPr>
          <a:xfrm>
            <a:off x="-621898" y="3158341"/>
            <a:ext cx="2178549" cy="523220"/>
          </a:xfrm>
          <a:prstGeom prst="roundRect">
            <a:avLst>
              <a:gd name="adj" fmla="val 50000"/>
            </a:avLst>
          </a:prstGeom>
          <a:solidFill>
            <a:srgbClr val="FD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 dirty="0">
                <a:solidFill>
                  <a:schemeClr val="tx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Raid = Redundant array of inexpensive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985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F9F33-2E32-477D-9F34-9FB30047A795}"/>
              </a:ext>
            </a:extLst>
          </p:cNvPr>
          <p:cNvSpPr txBox="1"/>
          <p:nvPr/>
        </p:nvSpPr>
        <p:spPr>
          <a:xfrm>
            <a:off x="2901510" y="3490332"/>
            <a:ext cx="3340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پارکینگ هوشمند</a:t>
            </a:r>
          </a:p>
          <a:p>
            <a:pPr algn="ctr" rtl="1"/>
            <a:r>
              <a:rPr lang="fa-IR" sz="20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خدمات مبتنی بر پردازش تصویر</a:t>
            </a:r>
          </a:p>
        </p:txBody>
      </p:sp>
    </p:spTree>
    <p:extLst>
      <p:ext uri="{BB962C8B-B14F-4D97-AF65-F5344CB8AC3E}">
        <p14:creationId xmlns:p14="http://schemas.microsoft.com/office/powerpoint/2010/main" val="3054270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45693-2482-46ED-9C18-09E40E1E1B6E}"/>
              </a:ext>
            </a:extLst>
          </p:cNvPr>
          <p:cNvSpPr txBox="1"/>
          <p:nvPr/>
        </p:nvSpPr>
        <p:spPr>
          <a:xfrm>
            <a:off x="414661" y="186481"/>
            <a:ext cx="689163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ثبت پلاک و پلاک خوانی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شمارش خودروها و افراد در دوربین های نصب شده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مشخص کردن نقاط پربازدید در مقایسه با سایر نقاط در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محیط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مشخص کردن و گزارش از اشیاء به جا مانده در نقاط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ایجاد فنس مجازی و ضبط تصاویر هنگام عبور از آن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تشخیص چهره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Face Detection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دنبال کردن اشخاص مشکوک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و نصب دوربین های حرارتی و نمایش میزان حرارت تصویر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ارائه خدمات مربوط به راه اندازی و اجرای پارکینگ هوشمند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کلیه تجهیزات کنترلی پارکینگ هوشمند به صورت بیسیم و با سیم بسته به نیاز و محدودیت محیط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دوربین های پلاک خوان در مسیر ورودی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سنسورهای بررسی مکان خالی در پارکینگ</a:t>
            </a:r>
            <a:endParaRPr lang="en-US" sz="16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طراحی نقشه و نمایش فضاهای خالی و اشغال شده در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راه بند های ورودی و خروجی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دستگاه های ارائه کارت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کانترهای ارائه کارت و نمایش و اخذ وجه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</a:t>
            </a:r>
            <a:r>
              <a:rPr lang="en-US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LED</a:t>
            </a: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های راهنمای پارکینگ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سامانه موبایل برای رزرو جای پارک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نصب و راه اندازی سامانه ی کنترلی و اعتباردهی</a:t>
            </a:r>
          </a:p>
        </p:txBody>
      </p:sp>
    </p:spTree>
    <p:extLst>
      <p:ext uri="{BB962C8B-B14F-4D97-AF65-F5344CB8AC3E}">
        <p14:creationId xmlns:p14="http://schemas.microsoft.com/office/powerpoint/2010/main" val="298534465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18292" r="18292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-67972" y="-10758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اطلاع رسانی و سرگرمی بیماران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ACB-0DE4-41C6-95CD-4EDD505E2C6F}"/>
              </a:ext>
            </a:extLst>
          </p:cNvPr>
          <p:cNvSpPr txBox="1"/>
          <p:nvPr/>
        </p:nvSpPr>
        <p:spPr>
          <a:xfrm>
            <a:off x="2405345" y="1409252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</a:t>
            </a:r>
            <a:r>
              <a:rPr lang="en-US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31FA-4556-40CC-B626-BC0F052325F0}"/>
              </a:ext>
            </a:extLst>
          </p:cNvPr>
          <p:cNvSpPr txBox="1"/>
          <p:nvPr/>
        </p:nvSpPr>
        <p:spPr>
          <a:xfrm>
            <a:off x="153125" y="1968650"/>
            <a:ext cx="30652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برقراری تماس تلفنی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تماشای فیلم و کلیپ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برنامه های بازی و سرگرمی برای بیماران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دسترسی به سوابق و پرونده ها ی بیماران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مشاهده جواب های آزمایش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احضار پرستار</a:t>
            </a:r>
          </a:p>
          <a:p>
            <a:pPr marL="342900" indent="-342900" algn="r" rtl="1"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اتصال به سیستم </a:t>
            </a:r>
            <a:r>
              <a:rPr lang="en-US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</a:t>
            </a:r>
          </a:p>
        </p:txBody>
      </p:sp>
    </p:spTree>
    <p:extLst>
      <p:ext uri="{BB962C8B-B14F-4D97-AF65-F5344CB8AC3E}">
        <p14:creationId xmlns:p14="http://schemas.microsoft.com/office/powerpoint/2010/main" val="20527564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22603" t="209" r="29397" b="-209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-67972" y="-10758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اطلاع رسانی و سرگرمی بیماران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ACB-0DE4-41C6-95CD-4EDD505E2C6F}"/>
              </a:ext>
            </a:extLst>
          </p:cNvPr>
          <p:cNvSpPr txBox="1"/>
          <p:nvPr/>
        </p:nvSpPr>
        <p:spPr>
          <a:xfrm>
            <a:off x="2128302" y="1128257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دسترس ماندن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31FA-4556-40CC-B626-BC0F052325F0}"/>
              </a:ext>
            </a:extLst>
          </p:cNvPr>
          <p:cNvSpPr txBox="1"/>
          <p:nvPr/>
        </p:nvSpPr>
        <p:spPr>
          <a:xfrm>
            <a:off x="86061" y="1528367"/>
            <a:ext cx="346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rgbClr val="FDBD31"/>
              </a:buClr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بماند.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DD7-2050-4556-9A6E-0E9E98D4BC95}"/>
              </a:ext>
            </a:extLst>
          </p:cNvPr>
          <p:cNvSpPr txBox="1"/>
          <p:nvPr/>
        </p:nvSpPr>
        <p:spPr>
          <a:xfrm>
            <a:off x="1704007" y="3188124"/>
            <a:ext cx="1758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سطح اضطراب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031B4-DD02-4B6D-94D9-F5E10CE251D8}"/>
              </a:ext>
            </a:extLst>
          </p:cNvPr>
          <p:cNvSpPr txBox="1"/>
          <p:nvPr/>
        </p:nvSpPr>
        <p:spPr>
          <a:xfrm>
            <a:off x="0" y="3557630"/>
            <a:ext cx="346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rgbClr val="FDBD31"/>
              </a:buClr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فراهم نمودن سرویس تلویزیون، فیلم ها و بازی های کامپیوتری برای بیماران به کاهش سطح اضطراب و استرس ناشی از درمان پزشکی کمک می کند.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2026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t="9995" b="9995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-67972" y="-10758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اطلاع رسانی و سرگرمی بیماران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ACB-0DE4-41C6-95CD-4EDD505E2C6F}"/>
              </a:ext>
            </a:extLst>
          </p:cNvPr>
          <p:cNvSpPr txBox="1"/>
          <p:nvPr/>
        </p:nvSpPr>
        <p:spPr>
          <a:xfrm>
            <a:off x="1687476" y="1128257"/>
            <a:ext cx="1861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گرفتن اطلاعات آموزشی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31FA-4556-40CC-B626-BC0F052325F0}"/>
              </a:ext>
            </a:extLst>
          </p:cNvPr>
          <p:cNvSpPr txBox="1"/>
          <p:nvPr/>
        </p:nvSpPr>
        <p:spPr>
          <a:xfrm>
            <a:off x="86061" y="1528367"/>
            <a:ext cx="346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rgbClr val="FDBD31"/>
              </a:buClr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برنامه های چند رسانه ای آمـوزشی مخصوص بیمـار می تواند به بیمار برای اطلاعات مربوط به نیازهای پزشکی یا مراقبت های خاص مربوط به وی ارائه شود.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DD7-2050-4556-9A6E-0E9E98D4BC95}"/>
              </a:ext>
            </a:extLst>
          </p:cNvPr>
          <p:cNvSpPr txBox="1"/>
          <p:nvPr/>
        </p:nvSpPr>
        <p:spPr>
          <a:xfrm>
            <a:off x="1484396" y="3188124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کارایی در محیط کار</a:t>
            </a:r>
            <a:endParaRPr lang="en-US" sz="20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031B4-DD02-4B6D-94D9-F5E10CE251D8}"/>
              </a:ext>
            </a:extLst>
          </p:cNvPr>
          <p:cNvSpPr txBox="1"/>
          <p:nvPr/>
        </p:nvSpPr>
        <p:spPr>
          <a:xfrm>
            <a:off x="0" y="3557630"/>
            <a:ext cx="346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rgbClr val="FDBD31"/>
              </a:buClr>
            </a:pPr>
            <a:r>
              <a:rPr lang="fa-IR" sz="1800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کادر پزشکی می توانند در حین دسترسی و به روز رسانی سابقه پزشکی بیمار در کنار تخت، به مراقبت از بیمار نیز بپردازند. این مساله سبب کاهش اشتباهات ممکن در نسخه ها می شود.</a:t>
            </a:r>
            <a:endParaRPr lang="en-US" sz="1800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78279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-39803" y="0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در خدمت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D25CE-B0AD-4B48-B12D-12A933FD8BD1}"/>
              </a:ext>
            </a:extLst>
          </p:cNvPr>
          <p:cNvSpPr txBox="1"/>
          <p:nvPr/>
        </p:nvSpPr>
        <p:spPr>
          <a:xfrm>
            <a:off x="116958" y="1307805"/>
            <a:ext cx="62625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فناوری‌های دیجیتال و سیستم‌های مبتنی بر این فناوری، ابعاد مختلف زندگی ما را تحت تاثیر خود قرار داده است. گویی هر مکان و هر مقوله‌ای که در آن ردپایی از فناوری دیجیتال یافت نشود با دنیای امروز و زندگی مدرن بیگانه است.</a:t>
            </a: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یکی از حوزه هایی که تحت تاثیر فناوری های دیجیتالی شاهد پیشرفت چشمگیری بوده، حوزه سلامت و درمان است. استفاده از سیستم های مبتنی بر فناوری های دیجیتال و سیستم ها و ابزارهایی که عنوان هوشمندی را با خود به یدک می کشد، نقش مؤثری در بهبود فرآیند تشخیص و درمان بیماری های مختلف داشته است؛</a:t>
            </a:r>
            <a:r>
              <a:rPr lang="en-US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بنابراین شاید با توجه به این که کادر درمانی و بیماران برای استقبال از فناوری آمادگی لازم را پیدا کرده اند، دیگر وقت آن رسیده باشد که بیمارستان ها هم به سیستم های دیجیتال مجهز شوند.</a:t>
            </a:r>
            <a:endParaRPr lang="en-US" sz="20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20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حضور فناوری های دیجیتال در بیمارستان های آینده بدون تردید نویدبخش ورود به عصری جدید در حوزه درمان و پزشکی است.</a:t>
            </a:r>
          </a:p>
        </p:txBody>
      </p:sp>
    </p:spTree>
    <p:extLst>
      <p:ext uri="{BB962C8B-B14F-4D97-AF65-F5344CB8AC3E}">
        <p14:creationId xmlns:p14="http://schemas.microsoft.com/office/powerpoint/2010/main" val="171959652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28038" r="1605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324764" y="0"/>
            <a:ext cx="3607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پیجینگ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6110F-3828-47B5-BB67-A8011CF2DA4C}"/>
              </a:ext>
            </a:extLst>
          </p:cNvPr>
          <p:cNvSpPr txBox="1"/>
          <p:nvPr/>
        </p:nvSpPr>
        <p:spPr>
          <a:xfrm>
            <a:off x="-87766" y="1125224"/>
            <a:ext cx="41088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سیستـم اعلام کـد فناوری بیمارستانی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جهت مدیریت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اتفاقات ناگهانی و اورژانسی در بیمارستان ها به کار می رود،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اتفاقاتی که نیاز به اطلاع رسانی سریع و به موقع جهت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احضار نگهبان، احضار تیم احیاء، احضار گروه اطفاء حریق و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احضار تیم تاسیسات و… دارد. سیستم اعلام کد فناوری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بیمارستانی تنها سیستم اعلام کد داخلی است که با پروتکل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استاندارد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TCP/IP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کار می کند و نیاز به کابل کشی مجزا و مختص 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خود نیست. این سیستم دارای یک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Firmware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نرم افزاری است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که کلیه تنظیمات سیستم اعم از نام بخش، ضبط کدهای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صوتی، اختصاص به زیر گروه ها و… از طریق این پنل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</a:t>
            </a:r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تحت وب صورت می گیرد.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211195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28038" r="1605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324764" y="0"/>
            <a:ext cx="3607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پیجینگ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D7E1A-0296-4F1D-BCB3-B603585F64D2}"/>
              </a:ext>
            </a:extLst>
          </p:cNvPr>
          <p:cNvSpPr txBox="1"/>
          <p:nvPr/>
        </p:nvSpPr>
        <p:spPr>
          <a:xfrm>
            <a:off x="2845306" y="817582"/>
            <a:ext cx="7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امکانات:</a:t>
            </a:r>
            <a:endParaRPr lang="en-US" sz="1800" dirty="0">
              <a:solidFill>
                <a:srgbClr val="C10360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A7C72-8BFB-4476-85BE-7D9F2F59B3C4}"/>
              </a:ext>
            </a:extLst>
          </p:cNvPr>
          <p:cNvSpPr txBox="1"/>
          <p:nvPr/>
        </p:nvSpPr>
        <p:spPr>
          <a:xfrm>
            <a:off x="-128529" y="1168643"/>
            <a:ext cx="362631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اعلام کد به صورت صوتی با کدهای رنگی یا عددی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پخش صدای ضبط شده به صورت هوشمند در بخش های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پیش تعریف شده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گزارش گیری های آنلاین از کلیه اعلام کدها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ضبط آنلاین کدهای صوتی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تعریف نامحدود کدهای مختلف بیمارستانی با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صفحه زنی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دارای صفحه نمایشگر رنگی و لمسی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منطقه بندی مرکز بسته به نیاز کاربر و پیج هر منطقه به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صورت جداگانـه و یـا بـه صورت کلی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تعداد پیجرهای نامتناهی بسته به نیاز کاربر و تعریف حقوق 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دسترسی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کابل کشی استاندارد شبکه و عدم نیاز به کابل کشی اضافه و مجزا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قابلیت اتصال با بلندگوهای آنالوگ بدون نیاز به کابل کشی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اضافه و مجزا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پنل پخش موزیک به صورت آنلاین داخل شبکه و یا از طریق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اینترنت با قابلیت اضافه کردن موزیک، تعریف گروه های موسیقی 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متفاوت و انتخاب آهنگ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endParaRPr lang="fa-IR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7954016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/>
          <a:srcRect l="28038" r="16054"/>
          <a:stretch/>
        </p:blipFill>
        <p:spPr>
          <a:xfrm>
            <a:off x="4819424" y="0"/>
            <a:ext cx="4389120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324764" y="0"/>
            <a:ext cx="3607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پیجینگ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D7E1A-0296-4F1D-BCB3-B603585F64D2}"/>
              </a:ext>
            </a:extLst>
          </p:cNvPr>
          <p:cNvSpPr txBox="1"/>
          <p:nvPr/>
        </p:nvSpPr>
        <p:spPr>
          <a:xfrm>
            <a:off x="1311230" y="817582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مشخصات فنی سامانه پیجینگ</a:t>
            </a:r>
            <a:r>
              <a:rPr lang="en-US" sz="1800" dirty="0">
                <a:solidFill>
                  <a:srgbClr val="C10360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A7C72-8BFB-4476-85BE-7D9F2F59B3C4}"/>
              </a:ext>
            </a:extLst>
          </p:cNvPr>
          <p:cNvSpPr txBox="1"/>
          <p:nvPr/>
        </p:nvSpPr>
        <p:spPr>
          <a:xfrm>
            <a:off x="-105361" y="1186755"/>
            <a:ext cx="3667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ضبط کلیه پیج ها و نمایش آنها به صورت آنلاین به مدیریت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تعریف کدهای از پیش تعیین شده جهت پخش</a:t>
            </a:r>
            <a:endParaRPr lang="en-US" dirty="0">
              <a:solidFill>
                <a:srgbClr val="EB2B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buClr>
                <a:srgbClr val="FDBD31"/>
              </a:buClr>
            </a:pP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اطلاعیه های خاص و مورد نظر کاربر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امکان اتصال به کلیه نرم افزارهای </a:t>
            </a:r>
            <a:r>
              <a:rPr lang="en-US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HIS، IVR، CRM</a:t>
            </a: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… جهت اعلام</a:t>
            </a:r>
          </a:p>
          <a:p>
            <a:pPr algn="r" rtl="1">
              <a:buClr>
                <a:srgbClr val="FDBD31"/>
              </a:buClr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پیام های خاص به صورت اتوماتیک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اعلام پیام های اضطراری و خاص به صورت اتوماتیک با تعریف </a:t>
            </a:r>
          </a:p>
          <a:p>
            <a:pPr algn="r" rtl="1">
              <a:buClr>
                <a:srgbClr val="FDBD31"/>
              </a:buClr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اولیه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پخش شبکه های رادیویی به صورت آنلاین و کیفیت بالا</a:t>
            </a:r>
          </a:p>
          <a:p>
            <a:pPr marL="285750" indent="-285750" algn="r" rtl="1"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EB2B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هزینه پیاده سازی کمتر و بهینه تر نسبت به سیستم سنتی</a:t>
            </a:r>
          </a:p>
        </p:txBody>
      </p:sp>
    </p:spTree>
    <p:extLst>
      <p:ext uri="{BB962C8B-B14F-4D97-AF65-F5344CB8AC3E}">
        <p14:creationId xmlns:p14="http://schemas.microsoft.com/office/powerpoint/2010/main" val="3364661063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F9F33-2E32-477D-9F34-9FB30047A795}"/>
              </a:ext>
            </a:extLst>
          </p:cNvPr>
          <p:cNvSpPr txBox="1"/>
          <p:nvPr/>
        </p:nvSpPr>
        <p:spPr>
          <a:xfrm>
            <a:off x="123024" y="0"/>
            <a:ext cx="715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ادامه و بخش دوم ارائه با آ</a:t>
            </a:r>
            <a:r>
              <a:rPr lang="fa-IR" sz="3200" b="1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قای احمدی </a:t>
            </a:r>
            <a:r>
              <a:rPr lang="fa-IR" sz="32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همراه خواهیم بود...</a:t>
            </a:r>
            <a:endParaRPr lang="en-US" sz="32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7797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82" name="Google Shape;182;p1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dist="666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ctrTitle" idx="4294967295"/>
          </p:nvPr>
        </p:nvSpPr>
        <p:spPr>
          <a:xfrm>
            <a:off x="2404575" y="2644150"/>
            <a:ext cx="4334400" cy="784800"/>
          </a:xfrm>
          <a:prstGeom prst="rect">
            <a:avLst/>
          </a:prstGeom>
          <a:effectLst>
            <a:outerShdw blurRad="142875"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Big concept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294967295"/>
          </p:nvPr>
        </p:nvSpPr>
        <p:spPr>
          <a:xfrm>
            <a:off x="2475700" y="3411550"/>
            <a:ext cx="4263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Bring the attention of your audience over a key concept using icons or illustrations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801918" y="2397498"/>
            <a:ext cx="255593" cy="2440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4484596" y="1027067"/>
            <a:ext cx="1094956" cy="1095228"/>
            <a:chOff x="6654650" y="3665275"/>
            <a:chExt cx="409100" cy="409125"/>
          </a:xfrm>
        </p:grpSpPr>
        <p:sp>
          <p:nvSpPr>
            <p:cNvPr id="195" name="Google Shape;195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0"/>
          <p:cNvGrpSpPr/>
          <p:nvPr/>
        </p:nvGrpSpPr>
        <p:grpSpPr>
          <a:xfrm rot="1057000">
            <a:off x="3429567" y="1888291"/>
            <a:ext cx="723436" cy="723492"/>
            <a:chOff x="570875" y="4322250"/>
            <a:chExt cx="443300" cy="443325"/>
          </a:xfrm>
        </p:grpSpPr>
        <p:sp>
          <p:nvSpPr>
            <p:cNvPr id="198" name="Google Shape;19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0"/>
          <p:cNvSpPr/>
          <p:nvPr/>
        </p:nvSpPr>
        <p:spPr>
          <a:xfrm rot="2466570">
            <a:off x="3510625" y="1239359"/>
            <a:ext cx="355107" cy="3390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 rot="-1609390">
            <a:off x="4029945" y="1452685"/>
            <a:ext cx="255567" cy="243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 rot="2926158">
            <a:off x="5579395" y="1646000"/>
            <a:ext cx="191399" cy="18275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 rot="-1609432">
            <a:off x="4512553" y="969735"/>
            <a:ext cx="172415" cy="1646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l="53190"/>
          <a:stretch/>
        </p:blipFill>
        <p:spPr>
          <a:xfrm>
            <a:off x="4863185" y="-4"/>
            <a:ext cx="4280787" cy="514350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5D9587-2840-4EB5-98A8-C709A4CA828F}"/>
              </a:ext>
            </a:extLst>
          </p:cNvPr>
          <p:cNvSpPr txBox="1"/>
          <p:nvPr/>
        </p:nvSpPr>
        <p:spPr>
          <a:xfrm>
            <a:off x="1573619" y="0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6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A476A-AC2E-4836-88B0-EBFFB741FF58}"/>
              </a:ext>
            </a:extLst>
          </p:cNvPr>
          <p:cNvSpPr txBox="1"/>
          <p:nvPr/>
        </p:nvSpPr>
        <p:spPr>
          <a:xfrm>
            <a:off x="118093" y="1602254"/>
            <a:ext cx="55531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بیمارستان‌های هوشمند با امکانات مدرن که دنیای فیزیکی و دیجیتال را با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هوشمندی به هم متصل می‌کنند، طراحی شده‌اند تا بازدهی بهره برداری از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منابع و بهره‌وری تیم‌های پزشکی و درمانی را برای ارائه خدمات بهتر به بیماران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افزایش دهند. یک بیمارستان هوشمند ترکیبی از تجهیزات به‌روز، سیستم‌های</a:t>
            </a:r>
          </a:p>
          <a:p>
            <a:pPr algn="ctr" rtl="1"/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Telemedicine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(پزشکی از راه دور)</a:t>
            </a:r>
            <a:r>
              <a:rPr lang="en-US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و کنترل از راه دور، سنسورهای متصل و یکپارچه </a:t>
            </a:r>
          </a:p>
          <a:p>
            <a:pPr algn="ctr" rtl="1"/>
            <a:r>
              <a:rPr lang="fa-IR" sz="20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بستر اینترنت اشیا و محاسبات ابری و هوشمند است.</a:t>
            </a:r>
            <a:endParaRPr lang="en-US" sz="20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4106400" cy="788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2519814" y="18099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 dirty="0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915868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123760" y="27096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457200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1790321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3249313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4582434" y="3609350"/>
            <a:ext cx="12129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Lorem Ipsum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cxnSp>
        <p:nvCxnSpPr>
          <p:cNvPr id="260" name="Google Shape;260;p25"/>
          <p:cNvCxnSpPr>
            <a:stCxn id="253" idx="2"/>
            <a:endCxn id="254" idx="0"/>
          </p:cNvCxnSpPr>
          <p:nvPr/>
        </p:nvCxnSpPr>
        <p:spPr>
          <a:xfrm rot="-5400000" flipH="1">
            <a:off x="3595764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25"/>
          <p:cNvCxnSpPr>
            <a:stCxn id="255" idx="0"/>
            <a:endCxn id="253" idx="2"/>
          </p:cNvCxnSpPr>
          <p:nvPr/>
        </p:nvCxnSpPr>
        <p:spPr>
          <a:xfrm rot="-5400000">
            <a:off x="2199710" y="1782950"/>
            <a:ext cx="457200" cy="139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25"/>
          <p:cNvCxnSpPr>
            <a:stCxn id="255" idx="2"/>
            <a:endCxn id="257" idx="0"/>
          </p:cNvCxnSpPr>
          <p:nvPr/>
        </p:nvCxnSpPr>
        <p:spPr>
          <a:xfrm rot="-5400000" flipH="1">
            <a:off x="183491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25"/>
          <p:cNvCxnSpPr>
            <a:stCxn id="256" idx="0"/>
            <a:endCxn id="255" idx="2"/>
          </p:cNvCxnSpPr>
          <p:nvPr/>
        </p:nvCxnSpPr>
        <p:spPr>
          <a:xfrm rot="-5400000">
            <a:off x="1168350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5"/>
          <p:cNvCxnSpPr>
            <a:stCxn id="254" idx="2"/>
            <a:endCxn id="259" idx="0"/>
          </p:cNvCxnSpPr>
          <p:nvPr/>
        </p:nvCxnSpPr>
        <p:spPr>
          <a:xfrm rot="-5400000" flipH="1">
            <a:off x="4627018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25"/>
          <p:cNvCxnSpPr>
            <a:cxnSpLocks/>
            <a:stCxn id="258" idx="0"/>
            <a:endCxn id="254" idx="2"/>
          </p:cNvCxnSpPr>
          <p:nvPr/>
        </p:nvCxnSpPr>
        <p:spPr>
          <a:xfrm rot="-5400000">
            <a:off x="3960463" y="3047450"/>
            <a:ext cx="4572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0D8E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1" name="Google Shape;271;p26"/>
          <p:cNvGraphicFramePr/>
          <p:nvPr/>
        </p:nvGraphicFramePr>
        <p:xfrm>
          <a:off x="457200" y="1713656"/>
          <a:ext cx="5215200" cy="2810500"/>
        </p:xfrm>
        <a:graphic>
          <a:graphicData uri="http://schemas.openxmlformats.org/drawingml/2006/table">
            <a:tbl>
              <a:tblPr>
                <a:noFill/>
                <a:tableStyleId>{A2B7BD1C-F54C-4534-A909-44603E2DE659}</a:tableStyleId>
              </a:tblPr>
              <a:tblGrid>
                <a:gridCol w="130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D8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dist="762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title" idx="4294967295"/>
          </p:nvPr>
        </p:nvSpPr>
        <p:spPr>
          <a:xfrm>
            <a:off x="1992988" y="260525"/>
            <a:ext cx="5215200" cy="34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993000" y="1688225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  <a:effectLst>
            <a:outerShdw blurRad="28575" dist="9525" dir="5400000" algn="bl" rotWithShape="0">
              <a:schemeClr val="dk1">
                <a:alpha val="6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our office</a:t>
            </a:r>
            <a:endParaRPr sz="1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80" name="Google Shape;28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4294967295"/>
          </p:nvPr>
        </p:nvSpPr>
        <p:spPr>
          <a:xfrm>
            <a:off x="740938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sp>
        <p:nvSpPr>
          <p:cNvPr id="282" name="Google Shape;282;p27"/>
          <p:cNvSpPr/>
          <p:nvPr/>
        </p:nvSpPr>
        <p:spPr>
          <a:xfrm rot="8100000">
            <a:off x="1159656" y="20022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 rot="8100000">
            <a:off x="2777556" y="36058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 rot="8100000">
            <a:off x="3883256" y="1711198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7"/>
          <p:cNvSpPr/>
          <p:nvPr/>
        </p:nvSpPr>
        <p:spPr>
          <a:xfrm rot="8100000">
            <a:off x="6710556" y="22236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"/>
          <p:cNvSpPr/>
          <p:nvPr/>
        </p:nvSpPr>
        <p:spPr>
          <a:xfrm rot="8100000">
            <a:off x="4579331" y="3863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8100000">
            <a:off x="7406631" y="3930923"/>
            <a:ext cx="156553" cy="156553"/>
          </a:xfrm>
          <a:prstGeom prst="teardrop">
            <a:avLst>
              <a:gd name="adj" fmla="val 10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724200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89,526,124$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1487507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That’s a lot of money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3048294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100%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3811601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Total success!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ctrTitle" idx="4294967295"/>
          </p:nvPr>
        </p:nvSpPr>
        <p:spPr>
          <a:xfrm>
            <a:off x="2301775" y="1886247"/>
            <a:ext cx="4540500" cy="894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185,244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4294967295"/>
          </p:nvPr>
        </p:nvSpPr>
        <p:spPr>
          <a:xfrm>
            <a:off x="2301775" y="2649554"/>
            <a:ext cx="4540500" cy="463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And a lot of users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457211" y="1668625"/>
            <a:ext cx="2726286" cy="2547000"/>
            <a:chOff x="1293736" y="1258050"/>
            <a:chExt cx="2726286" cy="2547000"/>
          </a:xfrm>
        </p:grpSpPr>
        <p:sp>
          <p:nvSpPr>
            <p:cNvPr id="313" name="Google Shape;313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Kulim Park"/>
                  <a:ea typeface="Kulim Park"/>
                  <a:cs typeface="Kulim Park"/>
                  <a:sym typeface="Kulim Park"/>
                </a:rPr>
                <a:t>1</a:t>
              </a:r>
              <a:endParaRPr sz="1200" b="1">
                <a:solidFill>
                  <a:schemeClr val="accent2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16" name="Google Shape;316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2367433" y="1668625"/>
            <a:ext cx="2726286" cy="2547000"/>
            <a:chOff x="3203958" y="1258050"/>
            <a:chExt cx="2726286" cy="2547000"/>
          </a:xfrm>
        </p:grpSpPr>
        <p:sp>
          <p:nvSpPr>
            <p:cNvPr id="318" name="Google Shape;318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Kulim Park"/>
                  <a:ea typeface="Kulim Park"/>
                  <a:cs typeface="Kulim Park"/>
                  <a:sym typeface="Kulim Park"/>
                </a:rPr>
                <a:t>2</a:t>
              </a:r>
              <a:endParaRPr sz="1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0" name="Google Shape;320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1" name="Google Shape;321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322" name="Google Shape;322;p30"/>
          <p:cNvGrpSpPr/>
          <p:nvPr/>
        </p:nvGrpSpPr>
        <p:grpSpPr>
          <a:xfrm>
            <a:off x="4287452" y="1668625"/>
            <a:ext cx="2726286" cy="2547000"/>
            <a:chOff x="5123977" y="1258050"/>
            <a:chExt cx="2726286" cy="2547000"/>
          </a:xfrm>
        </p:grpSpPr>
        <p:sp>
          <p:nvSpPr>
            <p:cNvPr id="323" name="Google Shape;323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Kulim Park"/>
                  <a:ea typeface="Kulim Park"/>
                  <a:cs typeface="Kulim Park"/>
                  <a:sym typeface="Kulim Park"/>
                </a:rPr>
                <a:t>3</a:t>
              </a:r>
              <a:endParaRPr sz="1200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5" name="Google Shape;325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326" name="Google Shape;326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2"/>
          </p:nvPr>
        </p:nvSpPr>
        <p:spPr>
          <a:xfrm>
            <a:off x="2472077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4" name="Google Shape;334;p31"/>
          <p:cNvSpPr txBox="1">
            <a:spLocks noGrp="1"/>
          </p:cNvSpPr>
          <p:nvPr>
            <p:ph type="body" idx="3"/>
          </p:nvPr>
        </p:nvSpPr>
        <p:spPr>
          <a:xfrm>
            <a:off x="4486954" y="15926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2472077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4486954" y="3192800"/>
            <a:ext cx="1807800" cy="15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45" name="Google Shape;345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88" y="152400"/>
            <a:ext cx="4686435" cy="410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Mobile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1" name="Google Shape;351;p33"/>
          <p:cNvSpPr/>
          <p:nvPr/>
        </p:nvSpPr>
        <p:spPr>
          <a:xfrm>
            <a:off x="4718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52" name="Google Shape;35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4658925" y="373572"/>
            <a:ext cx="2119546" cy="4396359"/>
            <a:chOff x="2547150" y="238125"/>
            <a:chExt cx="2525675" cy="5238750"/>
          </a:xfrm>
        </p:grpSpPr>
        <p:sp>
          <p:nvSpPr>
            <p:cNvPr id="354" name="Google Shape;354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930593-9CA5-442B-99C6-231F7BD93232}"/>
              </a:ext>
            </a:extLst>
          </p:cNvPr>
          <p:cNvSpPr txBox="1"/>
          <p:nvPr/>
        </p:nvSpPr>
        <p:spPr>
          <a:xfrm>
            <a:off x="636695" y="0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تشخیص، بررسی و معالجه در 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44E7A-9DF1-4CE9-A61D-E564BE5D39BA}"/>
              </a:ext>
            </a:extLst>
          </p:cNvPr>
          <p:cNvSpPr txBox="1"/>
          <p:nvPr/>
        </p:nvSpPr>
        <p:spPr>
          <a:xfrm>
            <a:off x="-4094968" y="1077218"/>
            <a:ext cx="13238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تشخیص بیماری، عکسبرداری، انجام آزمایشات تشخیصی و حتی انجام عمل جراحی نیز 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منوط به استفاده از تجهیزات رایانه ای است. کلیه اطلاعات پزشکی و نتایج بررسی های پزشکی به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تبلت اختصاصی پزشک معالج بیمار ارسال می شود.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همچنین با استفاده از سیستمهای رایانه ای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کمک تصمیم گیری، مشاوره های لازم به پزشک معالج در زمینه تشخیص نوع بیماری و نحوه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درمان آن داده می شود.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233B2-A611-4F8A-B5C5-2C08BCD80648}"/>
              </a:ext>
            </a:extLst>
          </p:cNvPr>
          <p:cNvSpPr txBox="1"/>
          <p:nvPr/>
        </p:nvSpPr>
        <p:spPr>
          <a:xfrm>
            <a:off x="-166561" y="2588955"/>
            <a:ext cx="93105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آنجا که مطالعات انجام شده، نشان داده است استفاده از نور طبیعی می تواند نقش مهمی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  بهبود حال بیماران داشته باشد، در همه اتاق های این بیمارستان از نور طبیعی برای روشنایی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              استفاده می شود. استفاده از تبلت ها و گوشی های تلفن هوشمند، حضور مجازی پزشکان در 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                                                                              بخش های مختلف بیمارستان را در هر ساعتی از شبانه روز امکان پذیر می سازد و پزشک می تواند از طریق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                      بارکدهایی که روی داروها نصب می شود، داروهای مورد نظرش را برای بیمار تجویز کند و خلاصه همه اموری که مسئولیت انجام آن را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به عهده دارد، تحت کنترل قرار دهد. همه اتاق های بیمارستان مجهز به پایانه های ارتباطی رایانه ای است که از طریق سیستم های پردازش ابری با</a:t>
            </a: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هم در ارتباط است. همه اطلاعات از تشخیص بیماری تا توصیه های پزشک به ایستگاه پرستار و تجویز دارو به صورت الکترونیکی ثبت می شود.</a:t>
            </a:r>
          </a:p>
        </p:txBody>
      </p:sp>
    </p:spTree>
    <p:extLst>
      <p:ext uri="{BB962C8B-B14F-4D97-AF65-F5344CB8AC3E}">
        <p14:creationId xmlns:p14="http://schemas.microsoft.com/office/powerpoint/2010/main" val="7111420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4514375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4449677" y="465959"/>
            <a:ext cx="2736410" cy="4222433"/>
            <a:chOff x="2112475" y="238125"/>
            <a:chExt cx="3395050" cy="5238750"/>
          </a:xfrm>
        </p:grpSpPr>
        <p:sp>
          <p:nvSpPr>
            <p:cNvPr id="365" name="Google Shape;36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4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4503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Tablet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4033350" y="1647102"/>
            <a:ext cx="38154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Place your screenshot here</a:t>
            </a:r>
            <a:endParaRPr sz="1000">
              <a:solidFill>
                <a:schemeClr val="accent4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3488056" y="1496121"/>
            <a:ext cx="4905804" cy="2874252"/>
            <a:chOff x="1177450" y="241631"/>
            <a:chExt cx="6173152" cy="3616776"/>
          </a:xfrm>
        </p:grpSpPr>
        <p:sp>
          <p:nvSpPr>
            <p:cNvPr id="377" name="Google Shape;37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5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030900" cy="163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Desktop project</a:t>
            </a:r>
            <a:endParaRPr b="1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Thanks!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Any questions?</a:t>
            </a:r>
            <a:endParaRPr sz="2400" b="1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You can find me at: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@username · user@mail.me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18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Kulim Park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Kulim Park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https://github.com/noponies/Kulim-Park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8"/>
          <p:cNvSpPr txBox="1"/>
          <p:nvPr/>
        </p:nvSpPr>
        <p:spPr>
          <a:xfrm>
            <a:off x="457200" y="4019250"/>
            <a:ext cx="5215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11" name="Google Shape;411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18" name="Google Shape;418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21" name="Google Shape;421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3" name="Google Shape;423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5" name="Google Shape;425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26" name="Google Shape;426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30" name="Google Shape;430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4" name="Google Shape;434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36" name="Google Shape;436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57" name="Google Shape;457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60" name="Google Shape;460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3" name="Google Shape;463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64" name="Google Shape;464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68" name="Google Shape;468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" name="Google Shape;472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" name="Google Shape;477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80" name="Google Shape;48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83" name="Google Shape;483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86" name="Google Shape;486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89" name="Google Shape;489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94" name="Google Shape;494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97" name="Google Shape;497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1" name="Google Shape;501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02" name="Google Shape;502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05" name="Google Shape;505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11" name="Google Shape;511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14" name="Google Shape;514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20" name="Google Shape;520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26" name="Google Shape;526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34" name="Google Shape;534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6" name="Google Shape;536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37" name="Google Shape;537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9" name="Google Shape;539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40" name="Google Shape;540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2" name="Google Shape;542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43" name="Google Shape;543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44" name="Google Shape;544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6" name="Google Shape;546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47" name="Google Shape;547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53" name="Google Shape;553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5" name="Google Shape;555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7" name="Google Shape;557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58" name="Google Shape;558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61" name="Google Shape;561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64" name="Google Shape;564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65" name="Google Shape;565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68" name="Google Shape;568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74" name="Google Shape;574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77" name="Google Shape;577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82" name="Google Shape;582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86" name="Google Shape;586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89" name="Google Shape;589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93" name="Google Shape;593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99" name="Google Shape;599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02" name="Google Shape;602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08" name="Google Shape;608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09" name="Google Shape;609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12" name="Google Shape;612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6" name="Google Shape;616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17" name="Google Shape;617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18" name="Google Shape;618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22" name="Google Shape;622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28" name="Google Shape;628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29" name="Google Shape;629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2" name="Google Shape;632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3" name="Google Shape;633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34" name="Google Shape;634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7" name="Google Shape;637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8" name="Google Shape;638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39" name="Google Shape;639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45" name="Google Shape;645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8" name="Google Shape;648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49" name="Google Shape;649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53" name="Google Shape;653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8" name="Google Shape;658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59" name="Google Shape;659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4" name="Google Shape;664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65" name="Google Shape;665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68" name="Google Shape;668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4" name="Google Shape;674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76" name="Google Shape;676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6283418" y="2106199"/>
            <a:ext cx="432570" cy="421334"/>
            <a:chOff x="5926225" y="921350"/>
            <a:chExt cx="517800" cy="504350"/>
          </a:xfrm>
        </p:grpSpPr>
        <p:sp>
          <p:nvSpPr>
            <p:cNvPr id="682" name="Google Shape;68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84" name="Google Shape;684;p39"/>
          <p:cNvSpPr/>
          <p:nvPr/>
        </p:nvSpPr>
        <p:spPr>
          <a:xfrm>
            <a:off x="6477338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39"/>
          <p:cNvGrpSpPr/>
          <p:nvPr/>
        </p:nvGrpSpPr>
        <p:grpSpPr>
          <a:xfrm>
            <a:off x="7168405" y="2085579"/>
            <a:ext cx="432570" cy="421334"/>
            <a:chOff x="5926225" y="921350"/>
            <a:chExt cx="517800" cy="504350"/>
          </a:xfrm>
        </p:grpSpPr>
        <p:sp>
          <p:nvSpPr>
            <p:cNvPr id="686" name="Google Shape;68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9"/>
          <p:cNvSpPr/>
          <p:nvPr/>
        </p:nvSpPr>
        <p:spPr>
          <a:xfrm>
            <a:off x="7362326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9"/>
          <p:cNvGrpSpPr/>
          <p:nvPr/>
        </p:nvGrpSpPr>
        <p:grpSpPr>
          <a:xfrm>
            <a:off x="6283685" y="2834621"/>
            <a:ext cx="1075937" cy="1047989"/>
            <a:chOff x="5926225" y="921350"/>
            <a:chExt cx="517800" cy="504350"/>
          </a:xfrm>
        </p:grpSpPr>
        <p:sp>
          <p:nvSpPr>
            <p:cNvPr id="690" name="Google Shape;69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4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9"/>
          <p:cNvSpPr/>
          <p:nvPr/>
        </p:nvSpPr>
        <p:spPr>
          <a:xfrm>
            <a:off x="6765998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00" name="Google Shape;700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07" name="Google Shape;707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12" name="Google Shape;712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16" name="Google Shape;716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22" name="Google Shape;722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26" name="Google Shape;726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31" name="Google Shape;731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37" name="Google Shape;737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44" name="Google Shape;744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47" name="Google Shape;747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51" name="Google Shape;751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58" name="Google Shape;758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64" name="Google Shape;764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68" name="Google Shape;768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69" name="Google Shape;769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9" name="Google Shape;779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86" name="Google Shape;786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91" name="Google Shape;791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97" name="Google Shape;797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04" name="Google Shape;804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09" name="Google Shape;809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14" name="Google Shape;814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20" name="Google Shape;820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0" name="Google Shape;830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31" name="Google Shape;831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4" name="Google Shape;834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35" name="Google Shape;835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5" name="Google Shape;845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46" name="Google Shape;846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51" name="Google Shape;851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1" name="Google Shape;861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62" name="Google Shape;862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70" name="Google Shape;870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75" name="Google Shape;875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80" name="Google Shape;880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86" name="Google Shape;886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93" name="Google Shape;893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97" name="Google Shape;897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03" name="Google Shape;903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10" name="Google Shape;910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14" name="Google Shape;914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19" name="Google Shape;919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26" name="Google Shape;926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34" name="Google Shape;934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39" name="Google Shape;939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43" name="Google Shape;943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47" name="Google Shape;947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52" name="Google Shape;952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57" name="Google Shape;957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63" name="Google Shape;963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70" name="Google Shape;970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78" name="Google Shape;978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91" name="Google Shape;991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96" name="Google Shape;996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00" name="Google Shape;1000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07" name="Google Shape;1007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16" name="Google Shape;1016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29" name="Google Shape;1029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42" name="Google Shape;1042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55" name="Google Shape;1055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62" name="Google Shape;1062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78" name="Google Shape;1078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84" name="Google Shape;1084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85" name="Google Shape;1085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89" name="Google Shape;1089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97" name="Google Shape;1097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01" name="Google Shape;1101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10" name="Google Shape;1110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35" name="Google Shape;1135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36" name="Google Shape;113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39" name="Google Shape;113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42" name="Google Shape;1142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45" name="Google Shape;1145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accent1"/>
                </a:solidFill>
                <a:highlight>
                  <a:schemeClr val="accent6"/>
                </a:highlight>
                <a:latin typeface="Kulim Park Light"/>
                <a:ea typeface="Kulim Park Light"/>
                <a:cs typeface="Kulim Park Light"/>
                <a:sym typeface="Kulim Park Light"/>
              </a:rPr>
              <a:t> and many more...</a:t>
            </a:r>
            <a:endParaRPr sz="2400">
              <a:solidFill>
                <a:schemeClr val="accent1"/>
              </a:solidFill>
              <a:highlight>
                <a:schemeClr val="accent6"/>
              </a:highlight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151" name="Google Shape;115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152" name="Google Shape;1152;p41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9" name="Google Shape;1159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60" name="Google Shape;1160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61" name="Google Shape;1161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2" name="Google Shape;1162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3" name="Google Shape;1163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64" name="Google Shape;1164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5" name="Google Shape;1165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6" name="Google Shape;1166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67" name="Google Shape;1167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8" name="Google Shape;1168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69" name="Google Shape;1169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70" name="Google Shape;1170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1" name="Google Shape;1171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172" name="Google Shape;117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3039270" y="3091958"/>
            <a:ext cx="2899782" cy="56254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solidFill>
                  <a:schemeClr val="lt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تشکر از همراهیءءءء شما</a:t>
            </a:r>
            <a:endParaRPr sz="3600" dirty="0">
              <a:solidFill>
                <a:schemeClr val="lt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294967295"/>
          </p:nvPr>
        </p:nvSpPr>
        <p:spPr>
          <a:xfrm>
            <a:off x="3755130" y="1254641"/>
            <a:ext cx="1468062" cy="745925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پایان</a:t>
            </a:r>
            <a:endParaRPr sz="60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4325614" y="2456881"/>
            <a:ext cx="492772" cy="44238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EB2B2B"/>
          </a:soli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>
          <a:blip r:embed="rId3"/>
          <a:srcRect l="22285" r="22285"/>
          <a:stretch/>
        </p:blipFill>
        <p:spPr>
          <a:xfrm>
            <a:off x="4754880" y="-34290"/>
            <a:ext cx="4389120" cy="5212080"/>
          </a:xfrm>
          <a:custGeom>
            <a:avLst/>
            <a:gdLst/>
            <a:ahLst/>
            <a:cxnLst/>
            <a:rect l="l" t="t" r="r" b="b"/>
            <a:pathLst>
              <a:path w="21481" h="21600" extrusionOk="0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2A6AB-5A83-4534-B5B4-00EBFCA310A5}"/>
              </a:ext>
            </a:extLst>
          </p:cNvPr>
          <p:cNvSpPr txBox="1"/>
          <p:nvPr/>
        </p:nvSpPr>
        <p:spPr>
          <a:xfrm>
            <a:off x="826134" y="0"/>
            <a:ext cx="26725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سیستم های کنترلی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44026-5CDE-42D4-9B4A-0964570B78B0}"/>
              </a:ext>
            </a:extLst>
          </p:cNvPr>
          <p:cNvSpPr txBox="1"/>
          <p:nvPr/>
        </p:nvSpPr>
        <p:spPr>
          <a:xfrm>
            <a:off x="-111954" y="1077218"/>
            <a:ext cx="3991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در یک بیمارستان هوشمند با استفاده از سیستمهای کنترلی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متنوع و همچنین استفاده از انرژی های تجدید پذیر،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میزان مصرف انرژی تا حد بسیار زیادی کاهش پیدا می کند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که این امر باعث کاهش قابل توجه هزینه های مصرف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انرژی در ساختمان می گردد.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6EC29-DBE2-45E6-88DC-4E0182EABAE2}"/>
              </a:ext>
            </a:extLst>
          </p:cNvPr>
          <p:cNvSpPr txBox="1"/>
          <p:nvPr/>
        </p:nvSpPr>
        <p:spPr>
          <a:xfrm>
            <a:off x="-100348" y="2554546"/>
            <a:ext cx="40126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لازم به ذکر است با توجه به وجود پزشکان داخلی بسیار با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تجربه و همچنین موقعیت جغرافیایی کشور ، پتانسیل جذب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b="1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گردشگران درمانی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از سایر کشورهای منطقه بسیار بالا می باشد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و همین امر لزوم تجهیز بیمارستانهای موجودو همچنین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بیمارستانهای در حال احداث را به سیستم های 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هوشمند بیمارستانی به منظور ارتقای سطح کیفیت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/>
            <a:r>
              <a:rPr lang="en-US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</a:t>
            </a:r>
            <a:r>
              <a:rPr lang="fa-IR" sz="1800" dirty="0">
                <a:solidFill>
                  <a:srgbClr val="BA055E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خدمات رسانی به بیماران بیشتر مشخص می نماید.</a:t>
            </a:r>
            <a:endParaRPr lang="en-US" sz="1800" dirty="0">
              <a:solidFill>
                <a:srgbClr val="BA055E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0939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920D5-E36D-45B9-80BD-A8664B97BAE9}"/>
              </a:ext>
            </a:extLst>
          </p:cNvPr>
          <p:cNvSpPr txBox="1"/>
          <p:nvPr/>
        </p:nvSpPr>
        <p:spPr>
          <a:xfrm>
            <a:off x="-12293356" y="1158950"/>
            <a:ext cx="19310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                           گردشگری درمانی یا توریسم پزشکی شاخه‌ای از گردشگری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  سلامت است که در آن شخص از کشوری به سایر نقاط دنیا با امکانات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پیشرفته تر بهداشتی و درمانی سفر می‌کند تا از خدمات پزشکی کشور مقصد در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مراکز درمانی بهره‌مند شود. در اغلب موارد، هدف از توریسم پزشکی بهره‌مندی 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از قیمت پایین خدمات پزشکی یا دریافت سریع‌تر و بهتر خدمات در سایر نقاط</a:t>
            </a:r>
          </a:p>
          <a:p>
            <a:pPr algn="r" rtl="1"/>
            <a:r>
              <a:rPr lang="fa-IR" sz="1800" dirty="0">
                <a:solidFill>
                  <a:srgbClr val="FDBD31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     دنیاست.</a:t>
            </a:r>
            <a:endParaRPr lang="en-US" sz="1800" dirty="0">
              <a:solidFill>
                <a:srgbClr val="FDBD31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2B53-4793-41DD-B6EE-5BB6B8AAFA0E}"/>
              </a:ext>
            </a:extLst>
          </p:cNvPr>
          <p:cNvSpPr txBox="1"/>
          <p:nvPr/>
        </p:nvSpPr>
        <p:spPr>
          <a:xfrm>
            <a:off x="3439469" y="2806950"/>
            <a:ext cx="1242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9600" dirty="0">
                <a:solidFill>
                  <a:srgbClr val="FFFFFF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؟؟؟</a:t>
            </a:r>
            <a:endParaRPr lang="en-US" sz="9600" dirty="0">
              <a:solidFill>
                <a:srgbClr val="FFFFFF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62794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0" y="0"/>
            <a:ext cx="5798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مزایای پیاده سازی سامانه های هوشمند بیمارستانی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8FDD-62D9-47D6-9670-903E6DB6DE07}"/>
              </a:ext>
            </a:extLst>
          </p:cNvPr>
          <p:cNvSpPr txBox="1"/>
          <p:nvPr/>
        </p:nvSpPr>
        <p:spPr>
          <a:xfrm>
            <a:off x="99969" y="1035657"/>
            <a:ext cx="5796779" cy="374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کیفیت ارائه خدمات به بیماران و ارتقاء سطح کیفی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کمتر شدن زمان ارائه خدمات به بیماران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خطاهای پزشکی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ذخیره اطلاعات بیماران به صورت الکترونیکی در دیتاسنتر بیمارستان به منظور نگهداری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algn="r" rtl="1">
              <a:lnSpc>
                <a:spcPct val="120000"/>
              </a:lnSpc>
              <a:buClr>
                <a:srgbClr val="FDBD31"/>
              </a:buClr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سوابق بیمار و در</a:t>
            </a:r>
            <a:r>
              <a:rPr lang="en-US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 </a:t>
            </a: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صورت نیاز انتقال به بیمارستانهای دیگر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هزینه های خدمات بیمارستانی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و تجهیزات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بهینه سازی استفاده از منابع انسانی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سطح ایمنی و امنیت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کاهش مصرف انرژی بیمارستان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buClr>
                <a:srgbClr val="FDBD31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افزایش عمر مفید تجهیزات و کاهش هزینه نگهداری و تعمیرات آنها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52907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0FACA3-182A-4DE6-9F80-8FD602203B42}"/>
              </a:ext>
            </a:extLst>
          </p:cNvPr>
          <p:cNvSpPr txBox="1"/>
          <p:nvPr/>
        </p:nvSpPr>
        <p:spPr>
          <a:xfrm>
            <a:off x="551433" y="0"/>
            <a:ext cx="4695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تقسیم بندی سامانه های مورد استفاده در</a:t>
            </a:r>
          </a:p>
          <a:p>
            <a:pPr algn="ctr" rtl="1"/>
            <a:r>
              <a:rPr lang="fa-IR" sz="3200" dirty="0">
                <a:solidFill>
                  <a:srgbClr val="7B146C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بیمارستان ها و اتاق عمل های هوشمند</a:t>
            </a:r>
            <a:endParaRPr lang="en-US" sz="3200" dirty="0">
              <a:solidFill>
                <a:srgbClr val="7B146C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7BD61-30F6-42A8-B15F-2A513C3FB27B}"/>
              </a:ext>
            </a:extLst>
          </p:cNvPr>
          <p:cNvSpPr txBox="1"/>
          <p:nvPr/>
        </p:nvSpPr>
        <p:spPr>
          <a:xfrm>
            <a:off x="677269" y="2306171"/>
            <a:ext cx="444384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الکترونیکی هوشمند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مدیریت تاسیسات بیمارستان و اتاق عمل</a:t>
            </a:r>
          </a:p>
          <a:p>
            <a:pPr marL="342900" indent="-342900" algn="r" rtl="1">
              <a:lnSpc>
                <a:spcPct val="120000"/>
              </a:lnSpc>
              <a:buClr>
                <a:srgbClr val="FDBD31"/>
              </a:buClr>
              <a:buFont typeface="+mj-lt"/>
              <a:buAutoNum type="arabicPeriod"/>
            </a:pPr>
            <a:r>
              <a:rPr lang="fa-IR" sz="1800" dirty="0">
                <a:solidFill>
                  <a:srgbClr val="E62A2B"/>
                </a:solidFill>
                <a:latin typeface="Aviny" panose="020B0506030804020204" pitchFamily="34" charset="-78"/>
                <a:cs typeface="Aviny" panose="020B0506030804020204" pitchFamily="34" charset="-78"/>
              </a:rPr>
              <a:t>سامانه های هوشمند ارتباطی بیمارستان و اتاق عمل</a:t>
            </a:r>
            <a:endParaRPr lang="en-US" sz="1800" dirty="0">
              <a:solidFill>
                <a:srgbClr val="E62A2B"/>
              </a:solidFill>
              <a:latin typeface="Aviny" panose="020B0506030804020204" pitchFamily="34" charset="-78"/>
              <a:cs typeface="Aviny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739373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4310</Words>
  <Application>Microsoft Office PowerPoint</Application>
  <PresentationFormat>On-screen Show (16:9)</PresentationFormat>
  <Paragraphs>493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Wingdings</vt:lpstr>
      <vt:lpstr>Aviny</vt:lpstr>
      <vt:lpstr>Montserrat</vt:lpstr>
      <vt:lpstr>Kulim Park Light</vt:lpstr>
      <vt:lpstr>Kulim Park</vt:lpstr>
      <vt:lpstr>Arial</vt:lpstr>
      <vt:lpstr>Calibri</vt:lpstr>
      <vt:lpstr>Volumnia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  <vt:lpstr>تشکر از همراهیءءءء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</dc:creator>
  <cp:lastModifiedBy>Stormx Unknown</cp:lastModifiedBy>
  <cp:revision>49</cp:revision>
  <dcterms:modified xsi:type="dcterms:W3CDTF">2021-05-27T15:27:30Z</dcterms:modified>
</cp:coreProperties>
</file>